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 Semi Bold"/>
      <p:regular r:id="rId19"/>
    </p:embeddedFont>
    <p:embeddedFont>
      <p:font typeface="Gelasio Semi Bold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  <p:embeddedFont>
      <p:font typeface="Gelasi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sv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sv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sv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svg"/><Relationship Id="rId13" Type="http://schemas.openxmlformats.org/officeDocument/2006/relationships/slideLayout" Target="../slideLayouts/slideLayout10.xml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Mastering Prompt Engineering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Unlock the full potential of AI with effective communication.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5063" y="396835"/>
            <a:ext cx="6630114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Prompt Engineering: Best Practices for Impact</a:t>
            </a:r>
            <a:endParaRPr lang="en-US" sz="2250" dirty="0"/>
          </a:p>
        </p:txBody>
      </p:sp>
      <p:sp>
        <p:nvSpPr>
          <p:cNvPr id="3" name="Text 1"/>
          <p:cNvSpPr/>
          <p:nvPr/>
        </p:nvSpPr>
        <p:spPr>
          <a:xfrm>
            <a:off x="505063" y="1046202"/>
            <a:ext cx="13620274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Craft effective prompts to maximize AI utility and ensure precise, desirable outputs.</a:t>
            </a:r>
            <a:endParaRPr lang="en-US" sz="11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683" y="1535073"/>
            <a:ext cx="3314700" cy="1731764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755" y="1535073"/>
            <a:ext cx="3314700" cy="1731764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826" y="1535073"/>
            <a:ext cx="3314700" cy="1731764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2898" y="1535073"/>
            <a:ext cx="3314700" cy="1731764"/>
          </a:xfrm>
          <a:prstGeom prst="rect">
            <a:avLst/>
          </a:prstGeom>
        </p:spPr>
      </p:pic>
      <p:sp>
        <p:nvSpPr>
          <p:cNvPr id="8" name="Shape 2"/>
          <p:cNvSpPr/>
          <p:nvPr/>
        </p:nvSpPr>
        <p:spPr>
          <a:xfrm>
            <a:off x="7307580" y="3524845"/>
            <a:ext cx="15240" cy="4308634"/>
          </a:xfrm>
          <a:prstGeom prst="roundRect">
            <a:avLst>
              <a:gd name="adj" fmla="val 142042"/>
            </a:avLst>
          </a:prstGeom>
          <a:solidFill>
            <a:srgbClr val="D4CEC3"/>
          </a:solidFill>
          <a:ln/>
        </p:spPr>
      </p:sp>
      <p:sp>
        <p:nvSpPr>
          <p:cNvPr id="9" name="Shape 3"/>
          <p:cNvSpPr/>
          <p:nvPr/>
        </p:nvSpPr>
        <p:spPr>
          <a:xfrm>
            <a:off x="7041832" y="3679508"/>
            <a:ext cx="288608" cy="15240"/>
          </a:xfrm>
          <a:prstGeom prst="roundRect">
            <a:avLst>
              <a:gd name="adj" fmla="val 142042"/>
            </a:avLst>
          </a:prstGeom>
          <a:solidFill>
            <a:srgbClr val="D4CEC3"/>
          </a:solidFill>
          <a:ln/>
        </p:spPr>
      </p:sp>
      <p:sp>
        <p:nvSpPr>
          <p:cNvPr id="10" name="Shape 4"/>
          <p:cNvSpPr/>
          <p:nvPr/>
        </p:nvSpPr>
        <p:spPr>
          <a:xfrm>
            <a:off x="7261086" y="3633014"/>
            <a:ext cx="108228" cy="108228"/>
          </a:xfrm>
          <a:prstGeom prst="roundRect">
            <a:avLst>
              <a:gd name="adj" fmla="val 422442"/>
            </a:avLst>
          </a:prstGeom>
          <a:solidFill>
            <a:srgbClr val="D3C5B6"/>
          </a:solidFill>
          <a:ln/>
        </p:spPr>
      </p:sp>
      <p:sp>
        <p:nvSpPr>
          <p:cNvPr id="11" name="Text 5"/>
          <p:cNvSpPr/>
          <p:nvPr/>
        </p:nvSpPr>
        <p:spPr>
          <a:xfrm>
            <a:off x="4934069" y="3574375"/>
            <a:ext cx="1803916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Be Specific &amp; Clear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505063" y="3886319"/>
            <a:ext cx="6232922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Provide precise instructions, avoiding vague language.</a:t>
            </a:r>
            <a:endParaRPr lang="en-US" sz="1100" dirty="0"/>
          </a:p>
        </p:txBody>
      </p:sp>
      <p:sp>
        <p:nvSpPr>
          <p:cNvPr id="13" name="Shape 7"/>
          <p:cNvSpPr/>
          <p:nvPr/>
        </p:nvSpPr>
        <p:spPr>
          <a:xfrm>
            <a:off x="7299960" y="4545330"/>
            <a:ext cx="288608" cy="15240"/>
          </a:xfrm>
          <a:prstGeom prst="roundRect">
            <a:avLst>
              <a:gd name="adj" fmla="val 142042"/>
            </a:avLst>
          </a:prstGeom>
          <a:solidFill>
            <a:srgbClr val="D4CEC3"/>
          </a:solidFill>
          <a:ln/>
        </p:spPr>
      </p:sp>
      <p:sp>
        <p:nvSpPr>
          <p:cNvPr id="14" name="Shape 8"/>
          <p:cNvSpPr/>
          <p:nvPr/>
        </p:nvSpPr>
        <p:spPr>
          <a:xfrm>
            <a:off x="7261086" y="4498836"/>
            <a:ext cx="108228" cy="108228"/>
          </a:xfrm>
          <a:prstGeom prst="roundRect">
            <a:avLst>
              <a:gd name="adj" fmla="val 422442"/>
            </a:avLst>
          </a:prstGeom>
          <a:solidFill>
            <a:srgbClr val="D3C5B6"/>
          </a:solidFill>
          <a:ln/>
        </p:spPr>
      </p:sp>
      <p:sp>
        <p:nvSpPr>
          <p:cNvPr id="15" name="Text 9"/>
          <p:cNvSpPr/>
          <p:nvPr/>
        </p:nvSpPr>
        <p:spPr>
          <a:xfrm>
            <a:off x="7892415" y="4440198"/>
            <a:ext cx="1803916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Use Action Verbs</a:t>
            </a:r>
            <a:endParaRPr lang="en-US" sz="1400" dirty="0"/>
          </a:p>
        </p:txBody>
      </p:sp>
      <p:sp>
        <p:nvSpPr>
          <p:cNvPr id="16" name="Text 10"/>
          <p:cNvSpPr/>
          <p:nvPr/>
        </p:nvSpPr>
        <p:spPr>
          <a:xfrm>
            <a:off x="7892415" y="4752142"/>
            <a:ext cx="6232922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Explicitly state the desired action (e.g., Analyze, Summarize, Generate).</a:t>
            </a:r>
            <a:endParaRPr lang="en-US" sz="1100" dirty="0"/>
          </a:p>
        </p:txBody>
      </p:sp>
      <p:sp>
        <p:nvSpPr>
          <p:cNvPr id="17" name="Shape 11"/>
          <p:cNvSpPr/>
          <p:nvPr/>
        </p:nvSpPr>
        <p:spPr>
          <a:xfrm>
            <a:off x="7041832" y="5291614"/>
            <a:ext cx="288608" cy="15240"/>
          </a:xfrm>
          <a:prstGeom prst="roundRect">
            <a:avLst>
              <a:gd name="adj" fmla="val 142042"/>
            </a:avLst>
          </a:prstGeom>
          <a:solidFill>
            <a:srgbClr val="D4CEC3"/>
          </a:solidFill>
          <a:ln/>
        </p:spPr>
      </p:sp>
      <p:sp>
        <p:nvSpPr>
          <p:cNvPr id="18" name="Shape 12"/>
          <p:cNvSpPr/>
          <p:nvPr/>
        </p:nvSpPr>
        <p:spPr>
          <a:xfrm>
            <a:off x="7261086" y="5245120"/>
            <a:ext cx="108228" cy="108228"/>
          </a:xfrm>
          <a:prstGeom prst="roundRect">
            <a:avLst>
              <a:gd name="adj" fmla="val 422442"/>
            </a:avLst>
          </a:prstGeom>
          <a:solidFill>
            <a:srgbClr val="D3C5B6"/>
          </a:solidFill>
          <a:ln/>
        </p:spPr>
      </p:sp>
      <p:sp>
        <p:nvSpPr>
          <p:cNvPr id="19" name="Text 13"/>
          <p:cNvSpPr/>
          <p:nvPr/>
        </p:nvSpPr>
        <p:spPr>
          <a:xfrm>
            <a:off x="4934069" y="5186482"/>
            <a:ext cx="1803916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Provide Examples</a:t>
            </a:r>
            <a:endParaRPr lang="en-US" sz="1400" dirty="0"/>
          </a:p>
        </p:txBody>
      </p:sp>
      <p:sp>
        <p:nvSpPr>
          <p:cNvPr id="20" name="Text 14"/>
          <p:cNvSpPr/>
          <p:nvPr/>
        </p:nvSpPr>
        <p:spPr>
          <a:xfrm>
            <a:off x="505063" y="5498425"/>
            <a:ext cx="6232922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Illustrate expectations with clear, consistent examples.</a:t>
            </a:r>
            <a:endParaRPr lang="en-US" sz="1100" dirty="0"/>
          </a:p>
        </p:txBody>
      </p:sp>
      <p:sp>
        <p:nvSpPr>
          <p:cNvPr id="21" name="Shape 15"/>
          <p:cNvSpPr/>
          <p:nvPr/>
        </p:nvSpPr>
        <p:spPr>
          <a:xfrm>
            <a:off x="7299960" y="6037898"/>
            <a:ext cx="288608" cy="15240"/>
          </a:xfrm>
          <a:prstGeom prst="roundRect">
            <a:avLst>
              <a:gd name="adj" fmla="val 142042"/>
            </a:avLst>
          </a:prstGeom>
          <a:solidFill>
            <a:srgbClr val="D4CEC3"/>
          </a:solidFill>
          <a:ln/>
        </p:spPr>
      </p:sp>
      <p:sp>
        <p:nvSpPr>
          <p:cNvPr id="22" name="Shape 16"/>
          <p:cNvSpPr/>
          <p:nvPr/>
        </p:nvSpPr>
        <p:spPr>
          <a:xfrm>
            <a:off x="7261086" y="5991404"/>
            <a:ext cx="108228" cy="108228"/>
          </a:xfrm>
          <a:prstGeom prst="roundRect">
            <a:avLst>
              <a:gd name="adj" fmla="val 422442"/>
            </a:avLst>
          </a:prstGeom>
          <a:solidFill>
            <a:srgbClr val="D3C5B6"/>
          </a:solidFill>
          <a:ln/>
        </p:spPr>
      </p:sp>
      <p:sp>
        <p:nvSpPr>
          <p:cNvPr id="23" name="Text 17"/>
          <p:cNvSpPr/>
          <p:nvPr/>
        </p:nvSpPr>
        <p:spPr>
          <a:xfrm>
            <a:off x="7892415" y="5932765"/>
            <a:ext cx="2141339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Structure Your Prompts</a:t>
            </a:r>
            <a:endParaRPr lang="en-US" sz="1400" dirty="0"/>
          </a:p>
        </p:txBody>
      </p:sp>
      <p:sp>
        <p:nvSpPr>
          <p:cNvPr id="24" name="Text 18"/>
          <p:cNvSpPr/>
          <p:nvPr/>
        </p:nvSpPr>
        <p:spPr>
          <a:xfrm>
            <a:off x="7892415" y="6244709"/>
            <a:ext cx="6232922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clear formatting: Task, Context, Format, Example.</a:t>
            </a:r>
            <a:endParaRPr lang="en-US" sz="1100" dirty="0"/>
          </a:p>
        </p:txBody>
      </p:sp>
      <p:sp>
        <p:nvSpPr>
          <p:cNvPr id="25" name="Shape 19"/>
          <p:cNvSpPr/>
          <p:nvPr/>
        </p:nvSpPr>
        <p:spPr>
          <a:xfrm>
            <a:off x="7041832" y="6784181"/>
            <a:ext cx="288608" cy="15240"/>
          </a:xfrm>
          <a:prstGeom prst="roundRect">
            <a:avLst>
              <a:gd name="adj" fmla="val 142042"/>
            </a:avLst>
          </a:prstGeom>
          <a:solidFill>
            <a:srgbClr val="D4CEC3"/>
          </a:solidFill>
          <a:ln/>
        </p:spPr>
      </p:sp>
      <p:sp>
        <p:nvSpPr>
          <p:cNvPr id="26" name="Shape 20"/>
          <p:cNvSpPr/>
          <p:nvPr/>
        </p:nvSpPr>
        <p:spPr>
          <a:xfrm>
            <a:off x="7261086" y="6737687"/>
            <a:ext cx="108228" cy="108228"/>
          </a:xfrm>
          <a:prstGeom prst="roundRect">
            <a:avLst>
              <a:gd name="adj" fmla="val 422442"/>
            </a:avLst>
          </a:prstGeom>
          <a:solidFill>
            <a:srgbClr val="D3C5B6"/>
          </a:solidFill>
          <a:ln/>
        </p:spPr>
      </p:sp>
      <p:sp>
        <p:nvSpPr>
          <p:cNvPr id="27" name="Text 21"/>
          <p:cNvSpPr/>
          <p:nvPr/>
        </p:nvSpPr>
        <p:spPr>
          <a:xfrm>
            <a:off x="4934069" y="6679049"/>
            <a:ext cx="1803916" cy="225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Iterate &amp; Document</a:t>
            </a:r>
            <a:endParaRPr lang="en-US" sz="1400" dirty="0"/>
          </a:p>
        </p:txBody>
      </p:sp>
      <p:sp>
        <p:nvSpPr>
          <p:cNvPr id="28" name="Text 22"/>
          <p:cNvSpPr/>
          <p:nvPr/>
        </p:nvSpPr>
        <p:spPr>
          <a:xfrm>
            <a:off x="505063" y="6990993"/>
            <a:ext cx="6232922" cy="230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Refine prompts based on results and keep a record of successful patterns.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37673"/>
            <a:ext cx="1203531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The Foundation: Fundamental Prompting Techniques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3582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Explore essential methods to guide AI responses, from direct questions to structured examples.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97633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331375"/>
            <a:ext cx="4196358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4505682"/>
            <a:ext cx="29731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Zero-Shot Prompting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99610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Direct queries without examples for simple, clear tasks.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397633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4331375"/>
            <a:ext cx="4196358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4505682"/>
            <a:ext cx="28884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One-Shot Prompting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499610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 single example to define desired response format.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397633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4331375"/>
            <a:ext cx="4196358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4505682"/>
            <a:ext cx="28933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Few-Shot Prompting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4996101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Multiple examples to establish complex patterns and nuanced outputs.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507" y="492204"/>
            <a:ext cx="7633097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Zero-Shot Prompting: The Direct Approach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26507" y="1297662"/>
            <a:ext cx="1337738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 simplest way to interact: ask directly when the AI already possesses clear domain knowledge.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894993" y="1986796"/>
            <a:ext cx="6201847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Classify this movie review as positive, negative, or neutral: "The film was visually stunning but the plot felt rushed."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626507" y="1986796"/>
            <a:ext cx="22860" cy="572929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6" name="Text 4"/>
          <p:cNvSpPr/>
          <p:nvPr/>
        </p:nvSpPr>
        <p:spPr>
          <a:xfrm>
            <a:off x="626507" y="2761059"/>
            <a:ext cx="2237661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When to Use: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6507" y="3219569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Simple, well-defined tasks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26507" y="3568660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When the model has clear knowledge of the domain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26507" y="3917752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Quick, one-off requests</a:t>
            </a:r>
            <a:endParaRPr lang="en-US" sz="14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1181" y="1986796"/>
            <a:ext cx="6470332" cy="64703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1360" y="315278"/>
            <a:ext cx="6633924" cy="286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One-Shot &amp; Few-Shot Prompting: Learning from Examples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401360" y="831175"/>
            <a:ext cx="13827681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Guide the AI's understanding and response format by providing illustrative examples.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01360" y="1258133"/>
            <a:ext cx="2823567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One-Shot: Single Example Clarity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401360" y="1587818"/>
            <a:ext cx="6773942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Provide one example to define the desired output format or task.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573286" y="1900118"/>
            <a:ext cx="6602016" cy="366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Translate English to French: English: "Hello, how are you?" French: "Bonjour, comment allez-vous?" English: "Where is the library?" French:</a:t>
            </a:r>
            <a:endParaRPr lang="en-US" sz="900" dirty="0"/>
          </a:p>
        </p:txBody>
      </p:sp>
      <p:sp>
        <p:nvSpPr>
          <p:cNvPr id="7" name="Shape 5"/>
          <p:cNvSpPr/>
          <p:nvPr/>
        </p:nvSpPr>
        <p:spPr>
          <a:xfrm>
            <a:off x="401360" y="1900118"/>
            <a:ext cx="15240" cy="366713"/>
          </a:xfrm>
          <a:prstGeom prst="rect">
            <a:avLst/>
          </a:prstGeom>
          <a:solidFill>
            <a:srgbClr val="D3C5B6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1360" y="2395776"/>
            <a:ext cx="6773942" cy="677394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62718" y="1258133"/>
            <a:ext cx="2606873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Few-Shot: Pattern Recognition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462718" y="1587818"/>
            <a:ext cx="6773942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multiple examples to establish a clear pattern for more complex tasks.</a:t>
            </a:r>
            <a:endParaRPr lang="en-US" sz="900" dirty="0"/>
          </a:p>
        </p:txBody>
      </p:sp>
      <p:sp>
        <p:nvSpPr>
          <p:cNvPr id="11" name="Text 8"/>
          <p:cNvSpPr/>
          <p:nvPr/>
        </p:nvSpPr>
        <p:spPr>
          <a:xfrm>
            <a:off x="7634645" y="1900118"/>
            <a:ext cx="6602016" cy="366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Convert customer feedback to structured data: Feedback: "Great service, but food was cold" JSON: {"service": "positive", "food": "negative", "overall": "mixed"} Feedback: "Terrible food and rude staff" JSON:</a:t>
            </a:r>
            <a:endParaRPr lang="en-US" sz="900" dirty="0"/>
          </a:p>
        </p:txBody>
      </p:sp>
      <p:sp>
        <p:nvSpPr>
          <p:cNvPr id="12" name="Shape 9"/>
          <p:cNvSpPr/>
          <p:nvPr/>
        </p:nvSpPr>
        <p:spPr>
          <a:xfrm>
            <a:off x="7462718" y="1900118"/>
            <a:ext cx="15240" cy="366713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3" name="Text 10"/>
          <p:cNvSpPr/>
          <p:nvPr/>
        </p:nvSpPr>
        <p:spPr>
          <a:xfrm>
            <a:off x="7462718" y="2395776"/>
            <a:ext cx="6773942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3-5 high-quality, diverse examples.</a:t>
            </a:r>
            <a:endParaRPr lang="en-US" sz="900" dirty="0"/>
          </a:p>
        </p:txBody>
      </p:sp>
      <p:sp>
        <p:nvSpPr>
          <p:cNvPr id="14" name="Text 11"/>
          <p:cNvSpPr/>
          <p:nvPr/>
        </p:nvSpPr>
        <p:spPr>
          <a:xfrm>
            <a:off x="7462718" y="2619256"/>
            <a:ext cx="6773942" cy="1833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400"/>
              </a:lnSpc>
              <a:buSzPct val="100000"/>
              <a:buChar char="•"/>
            </a:pPr>
            <a:r>
              <a:rPr lang="en-US" sz="9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Ensure consistency and mix up classes for classification.</a:t>
            </a:r>
            <a:endParaRPr lang="en-US" sz="90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718" y="2931557"/>
            <a:ext cx="6773942" cy="67739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1355"/>
            <a:ext cx="1059799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Shaping AI Behavior: System &amp; Role Prompting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32919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Define the AI's persona, overall context, and behavioral guidelines for consistent interactions.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100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8860" y="3995023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530906" y="39878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System Prompting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478298"/>
            <a:ext cx="56424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Set overall context and persistent behavior guidelines.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871067" y="5096351"/>
            <a:ext cx="53023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You are a helpful travel guide. Provide practical, accurate information about destinations.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1530906" y="5096351"/>
            <a:ext cx="30480" cy="725805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0" name="Shape 7"/>
          <p:cNvSpPr/>
          <p:nvPr/>
        </p:nvSpPr>
        <p:spPr>
          <a:xfrm>
            <a:off x="7456884" y="39100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1955" y="3995023"/>
            <a:ext cx="340162" cy="3401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194000" y="39878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Role Prompting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8194000" y="4478298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Assign a specific character or expertise to the AI.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8534162" y="5096351"/>
            <a:ext cx="530244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 as an experienced software architect. I need help designing a scalable web application.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8194000" y="5096351"/>
            <a:ext cx="30480" cy="725805"/>
          </a:xfrm>
          <a:prstGeom prst="rect">
            <a:avLst/>
          </a:prstGeom>
          <a:solidFill>
            <a:srgbClr val="D3C5B6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47699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Contextual Prompting: Guiding with Background</a:t>
            </a: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396835" y="822127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Provide specific background information to ensure the AI's response is relevant and tailored.</a:t>
            </a:r>
            <a:endParaRPr lang="en-US" sz="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131094"/>
            <a:ext cx="7258407" cy="725840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96835" y="855952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Example Scenario: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566857" y="9034224"/>
            <a:ext cx="13666708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Context: You're writing for a tech blog aimed at beginners who have never coded before. Write a 200-word explanation of what an API is, using simple language and practical examples.</a:t>
            </a:r>
            <a:endParaRPr lang="en-US" sz="850" dirty="0"/>
          </a:p>
        </p:txBody>
      </p:sp>
      <p:sp>
        <p:nvSpPr>
          <p:cNvPr id="7" name="Shape 4"/>
          <p:cNvSpPr/>
          <p:nvPr/>
        </p:nvSpPr>
        <p:spPr>
          <a:xfrm>
            <a:off x="396835" y="8906708"/>
            <a:ext cx="15240" cy="436483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8" name="Text 5"/>
          <p:cNvSpPr/>
          <p:nvPr/>
        </p:nvSpPr>
        <p:spPr>
          <a:xfrm>
            <a:off x="396835" y="947070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This technique grounds the AI's output, making it highly applicable to the specified audience or situation.</a:t>
            </a: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98652"/>
            <a:ext cx="1226712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Advanced Strategies: Reasoning for Complex Problems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6192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Tackle intricate challenges by encouraging the AI to think step-by-step or explore multiple solutions.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917752"/>
            <a:ext cx="4196358" cy="1143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825008"/>
            <a:ext cx="32874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Chain of Thought (CoT)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31542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Encourage step-by-step reasoning for math, logic, and multi-step processes.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3577471"/>
            <a:ext cx="4196358" cy="11430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43776" y="44847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Self-Consistency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443776" y="4975146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Generate multiple reasoning paths and select the most common answer for reliability.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3237309"/>
            <a:ext cx="4196358" cy="11430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866948" y="4144566"/>
            <a:ext cx="29797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Step-Back Prompting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866948" y="4634984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Ask a general question first to establish context, then specific questions.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507" y="492204"/>
            <a:ext cx="8299133" cy="447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Chain of Thought (CoT): Thinking Step-by-Step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626507" y="1297662"/>
            <a:ext cx="13377386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Break down complex problems, guiding the AI through logical progression for accurate solutions.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894993" y="1986796"/>
            <a:ext cx="6201847" cy="572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Solve this step by step: If I was 6 when my sister was half my age, how old is my sister when I'm 40? Let me think through this step by step:</a:t>
            </a:r>
            <a:endParaRPr lang="en-US" sz="1400" dirty="0"/>
          </a:p>
        </p:txBody>
      </p:sp>
      <p:sp>
        <p:nvSpPr>
          <p:cNvPr id="5" name="Shape 3"/>
          <p:cNvSpPr/>
          <p:nvPr/>
        </p:nvSpPr>
        <p:spPr>
          <a:xfrm>
            <a:off x="626507" y="1986796"/>
            <a:ext cx="22860" cy="572929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6" name="Text 4"/>
          <p:cNvSpPr/>
          <p:nvPr/>
        </p:nvSpPr>
        <p:spPr>
          <a:xfrm>
            <a:off x="626507" y="2761059"/>
            <a:ext cx="2237661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Best Practices: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6507" y="3219569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phrases like "Let's think step by step."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26507" y="3568660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Set temperature to 0 for consistent reasoning.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26507" y="3917752"/>
            <a:ext cx="6470332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50"/>
              </a:lnSpc>
              <a:buSzPct val="100000"/>
              <a:buChar char="•"/>
            </a:pPr>
            <a:r>
              <a:rPr lang="en-US" sz="14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Extract final answers separately from reasoning.</a:t>
            </a:r>
            <a:endParaRPr lang="en-US" sz="14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1181" y="1986796"/>
            <a:ext cx="6470332" cy="64703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9496"/>
            <a:ext cx="130428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ReAct &amp; Tree of Thoughts: Combining Action and Exploration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3170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These powerful strategies enable AI to reason, act on external information, and explore diverse solutions.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845463" y="3201710"/>
            <a:ext cx="38470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ReAct (Reasoning + Acting)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692128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Interleaves reasoning (Thought), actions (Action), and observations (Observation) to solve problems.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935129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6731" y="3740587"/>
            <a:ext cx="339328" cy="33932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3831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Action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87357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Utilizes tools or external data (e.g., web search) based on reasoning.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935129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52604" y="4129088"/>
            <a:ext cx="339328" cy="33932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8357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Observation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326148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Processes the results from actions to refine subsequent steps.</a:t>
            </a:r>
            <a:endParaRPr lang="en-US" sz="175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935129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64103" y="6354961"/>
            <a:ext cx="339328" cy="339328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463278" y="5654278"/>
            <a:ext cx="32292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Tree of Thoughts (ToT)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144697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Explores multiple reasoning branches simultaneously, evaluating each for creative problem-solving.</a:t>
            </a:r>
            <a:endParaRPr lang="en-US" sz="175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32653" y="2935129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8230" y="5966460"/>
            <a:ext cx="339328" cy="33932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2025-11-12T11:13:57Z</dcterms:created>
  <dcterms:modified xsi:type="dcterms:W3CDTF">2025-11-12T11:13:57Z</dcterms:modified>
</cp:coreProperties>
</file>